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64" r:id="rId3"/>
    <p:sldMasterId id="2147483666" r:id="rId4"/>
    <p:sldMasterId id="2147483668" r:id="rId5"/>
    <p:sldMasterId id="2147483676" r:id="rId6"/>
  </p:sldMasterIdLst>
  <p:handoutMasterIdLst>
    <p:handoutMasterId r:id="rId18"/>
  </p:handoutMasterIdLst>
  <p:sldIdLst>
    <p:sldId id="316" r:id="rId7"/>
    <p:sldId id="321" r:id="rId8"/>
    <p:sldId id="319" r:id="rId9"/>
    <p:sldId id="322" r:id="rId10"/>
    <p:sldId id="323" r:id="rId11"/>
    <p:sldId id="317" r:id="rId12"/>
    <p:sldId id="328" r:id="rId13"/>
    <p:sldId id="327" r:id="rId14"/>
    <p:sldId id="329" r:id="rId15"/>
    <p:sldId id="330" r:id="rId16"/>
    <p:sldId id="331" r:id="rId17"/>
  </p:sldIdLst>
  <p:sldSz cx="12192000" cy="6858000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E76696-1D69-4C53-9142-5A99BB3EF395}">
          <p14:sldIdLst>
            <p14:sldId id="316"/>
            <p14:sldId id="321"/>
            <p14:sldId id="319"/>
            <p14:sldId id="322"/>
            <p14:sldId id="323"/>
            <p14:sldId id="317"/>
            <p14:sldId id="328"/>
            <p14:sldId id="327"/>
            <p14:sldId id="329"/>
            <p14:sldId id="330"/>
            <p14:sldId id="331"/>
          </p14:sldIdLst>
        </p14:section>
        <p14:section name="Untitled Section" id="{F802EAFD-1A85-4943-8062-6914686CA377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111820"/>
    <a:srgbClr val="F6671E"/>
    <a:srgbClr val="004F9F"/>
    <a:srgbClr val="FF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208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53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266883j/Downloads/results-20200908-121614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8530872416458148E-2"/>
          <c:y val="3.695150115473441E-2"/>
          <c:w val="0.92316980785565073"/>
          <c:h val="0.92102016693640776"/>
        </c:manualLayout>
      </c:layout>
      <c:bubbleChart>
        <c:varyColors val="0"/>
        <c:ser>
          <c:idx val="0"/>
          <c:order val="0"/>
          <c:tx>
            <c:v>Other Universities</c:v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xVal>
            <c:strRef>
              <c:f>'results-20200908-121614'!$E:$E</c:f>
              <c:strCache>
                <c:ptCount val="51"/>
                <c:pt idx="0">
                  <c:v>percent_green</c:v>
                </c:pt>
                <c:pt idx="1">
                  <c:v>74.69879518</c:v>
                </c:pt>
                <c:pt idx="2">
                  <c:v>62.5</c:v>
                </c:pt>
                <c:pt idx="3">
                  <c:v>62.30769231</c:v>
                </c:pt>
                <c:pt idx="4">
                  <c:v>58.87978142</c:v>
                </c:pt>
                <c:pt idx="5">
                  <c:v>39.68253968</c:v>
                </c:pt>
                <c:pt idx="6">
                  <c:v>46</c:v>
                </c:pt>
                <c:pt idx="7">
                  <c:v>50</c:v>
                </c:pt>
                <c:pt idx="8">
                  <c:v>49.27536232</c:v>
                </c:pt>
                <c:pt idx="9">
                  <c:v>39.11671924</c:v>
                </c:pt>
                <c:pt idx="10">
                  <c:v>22.34042553</c:v>
                </c:pt>
                <c:pt idx="11">
                  <c:v>45.94594595</c:v>
                </c:pt>
                <c:pt idx="12">
                  <c:v>35.71428571</c:v>
                </c:pt>
                <c:pt idx="13">
                  <c:v>42.85714286</c:v>
                </c:pt>
                <c:pt idx="14">
                  <c:v>45.07042254</c:v>
                </c:pt>
                <c:pt idx="15">
                  <c:v>40.33333333</c:v>
                </c:pt>
                <c:pt idx="16">
                  <c:v>44.44444444</c:v>
                </c:pt>
                <c:pt idx="17">
                  <c:v>46.55172414</c:v>
                </c:pt>
                <c:pt idx="18">
                  <c:v>38.41698842</c:v>
                </c:pt>
                <c:pt idx="19">
                  <c:v>45.45454545</c:v>
                </c:pt>
                <c:pt idx="20">
                  <c:v>34.88372093</c:v>
                </c:pt>
                <c:pt idx="21">
                  <c:v>28.94736842</c:v>
                </c:pt>
                <c:pt idx="22">
                  <c:v>39.39393939</c:v>
                </c:pt>
                <c:pt idx="23">
                  <c:v>40.74074074</c:v>
                </c:pt>
                <c:pt idx="24">
                  <c:v>37.71428571</c:v>
                </c:pt>
                <c:pt idx="25">
                  <c:v>34.80885312</c:v>
                </c:pt>
                <c:pt idx="26">
                  <c:v>40.54054054</c:v>
                </c:pt>
                <c:pt idx="27">
                  <c:v>37.87878788</c:v>
                </c:pt>
                <c:pt idx="28">
                  <c:v>40.49586777</c:v>
                </c:pt>
                <c:pt idx="29">
                  <c:v>30.33175355</c:v>
                </c:pt>
                <c:pt idx="30">
                  <c:v>39.42307692</c:v>
                </c:pt>
                <c:pt idx="31">
                  <c:v>43.83561644</c:v>
                </c:pt>
                <c:pt idx="32">
                  <c:v>41.07883817</c:v>
                </c:pt>
                <c:pt idx="33">
                  <c:v>38.18181818</c:v>
                </c:pt>
                <c:pt idx="34">
                  <c:v>37.01067616</c:v>
                </c:pt>
                <c:pt idx="35">
                  <c:v>32.55813953</c:v>
                </c:pt>
                <c:pt idx="36">
                  <c:v>27.27272727</c:v>
                </c:pt>
                <c:pt idx="37">
                  <c:v>32.35294118</c:v>
                </c:pt>
                <c:pt idx="38">
                  <c:v>34.89583333</c:v>
                </c:pt>
                <c:pt idx="39">
                  <c:v>22.58064516</c:v>
                </c:pt>
                <c:pt idx="40">
                  <c:v>27.27272727</c:v>
                </c:pt>
                <c:pt idx="41">
                  <c:v>37.14285714</c:v>
                </c:pt>
                <c:pt idx="42">
                  <c:v>34.34343434</c:v>
                </c:pt>
                <c:pt idx="43">
                  <c:v>27.48091603</c:v>
                </c:pt>
                <c:pt idx="44">
                  <c:v>28.2527881</c:v>
                </c:pt>
                <c:pt idx="45">
                  <c:v>31.37254902</c:v>
                </c:pt>
                <c:pt idx="46">
                  <c:v>37.5</c:v>
                </c:pt>
                <c:pt idx="47">
                  <c:v>34.16666667</c:v>
                </c:pt>
                <c:pt idx="48">
                  <c:v>29.06976744</c:v>
                </c:pt>
                <c:pt idx="49">
                  <c:v>28.37837838</c:v>
                </c:pt>
                <c:pt idx="50">
                  <c:v>13.51351351</c:v>
                </c:pt>
              </c:strCache>
            </c:strRef>
          </c:xVal>
          <c:yVal>
            <c:numRef>
              <c:f>'results-20200908-121614'!$F:$F</c:f>
              <c:numCache>
                <c:formatCode>General</c:formatCode>
                <c:ptCount val="1048576"/>
                <c:pt idx="0">
                  <c:v>0</c:v>
                </c:pt>
                <c:pt idx="1">
                  <c:v>65.060240963855406</c:v>
                </c:pt>
                <c:pt idx="2">
                  <c:v>67.5</c:v>
                </c:pt>
                <c:pt idx="3">
                  <c:v>49.230769230769198</c:v>
                </c:pt>
                <c:pt idx="4">
                  <c:v>56.830601092896103</c:v>
                </c:pt>
                <c:pt idx="5">
                  <c:v>57.142857142857103</c:v>
                </c:pt>
                <c:pt idx="6">
                  <c:v>50</c:v>
                </c:pt>
                <c:pt idx="7">
                  <c:v>43.478260869565197</c:v>
                </c:pt>
                <c:pt idx="8">
                  <c:v>42.028985507246297</c:v>
                </c:pt>
                <c:pt idx="9">
                  <c:v>49.526813880126099</c:v>
                </c:pt>
                <c:pt idx="10">
                  <c:v>40.425531914893597</c:v>
                </c:pt>
                <c:pt idx="11">
                  <c:v>39.189189189189101</c:v>
                </c:pt>
                <c:pt idx="12">
                  <c:v>45.535714285714199</c:v>
                </c:pt>
                <c:pt idx="13">
                  <c:v>40.601503759398497</c:v>
                </c:pt>
                <c:pt idx="14">
                  <c:v>42.957746478873197</c:v>
                </c:pt>
                <c:pt idx="15">
                  <c:v>47.5</c:v>
                </c:pt>
                <c:pt idx="16">
                  <c:v>42.424242424242401</c:v>
                </c:pt>
                <c:pt idx="17">
                  <c:v>44.827586206896498</c:v>
                </c:pt>
                <c:pt idx="18">
                  <c:v>44.015444015443997</c:v>
                </c:pt>
                <c:pt idx="19">
                  <c:v>44.1558441558441</c:v>
                </c:pt>
                <c:pt idx="20">
                  <c:v>30.232558139534799</c:v>
                </c:pt>
                <c:pt idx="21">
                  <c:v>21.052631578947299</c:v>
                </c:pt>
                <c:pt idx="22">
                  <c:v>37.878787878787797</c:v>
                </c:pt>
                <c:pt idx="23">
                  <c:v>38.8888888888888</c:v>
                </c:pt>
                <c:pt idx="24">
                  <c:v>42.285714285714199</c:v>
                </c:pt>
                <c:pt idx="25">
                  <c:v>44.6680080482897</c:v>
                </c:pt>
                <c:pt idx="26">
                  <c:v>42.442442442442399</c:v>
                </c:pt>
                <c:pt idx="27">
                  <c:v>43.939393939393902</c:v>
                </c:pt>
                <c:pt idx="28">
                  <c:v>39.669421487603302</c:v>
                </c:pt>
                <c:pt idx="29">
                  <c:v>43.6018957345971</c:v>
                </c:pt>
                <c:pt idx="30">
                  <c:v>35.576923076923002</c:v>
                </c:pt>
                <c:pt idx="31">
                  <c:v>36.986301369863</c:v>
                </c:pt>
                <c:pt idx="32">
                  <c:v>36.0995850622406</c:v>
                </c:pt>
                <c:pt idx="33">
                  <c:v>30.909090909090899</c:v>
                </c:pt>
                <c:pt idx="34">
                  <c:v>38.078291814946603</c:v>
                </c:pt>
                <c:pt idx="35">
                  <c:v>34.883720930232499</c:v>
                </c:pt>
                <c:pt idx="36">
                  <c:v>31.818181818181799</c:v>
                </c:pt>
                <c:pt idx="37">
                  <c:v>32.352941176470502</c:v>
                </c:pt>
                <c:pt idx="38">
                  <c:v>37.5</c:v>
                </c:pt>
                <c:pt idx="39">
                  <c:v>41.935483870967701</c:v>
                </c:pt>
                <c:pt idx="40">
                  <c:v>36.363636363636303</c:v>
                </c:pt>
                <c:pt idx="41">
                  <c:v>31.428571428571399</c:v>
                </c:pt>
                <c:pt idx="42">
                  <c:v>38.636363636363598</c:v>
                </c:pt>
                <c:pt idx="43">
                  <c:v>32.824427480916</c:v>
                </c:pt>
                <c:pt idx="44">
                  <c:v>37.174721189590997</c:v>
                </c:pt>
                <c:pt idx="45">
                  <c:v>33.3333333333333</c:v>
                </c:pt>
                <c:pt idx="46">
                  <c:v>35</c:v>
                </c:pt>
                <c:pt idx="47">
                  <c:v>29.1666666666666</c:v>
                </c:pt>
                <c:pt idx="48">
                  <c:v>26.744186046511601</c:v>
                </c:pt>
                <c:pt idx="49">
                  <c:v>22.972972972972901</c:v>
                </c:pt>
                <c:pt idx="50">
                  <c:v>13.5135135135135</c:v>
                </c:pt>
              </c:numCache>
            </c:numRef>
          </c:yVal>
          <c:bubbleSize>
            <c:numRef>
              <c:f>'results-20200908-121614'!$C:$C</c:f>
              <c:numCache>
                <c:formatCode>General</c:formatCode>
                <c:ptCount val="1048576"/>
                <c:pt idx="0">
                  <c:v>0</c:v>
                </c:pt>
                <c:pt idx="1">
                  <c:v>83</c:v>
                </c:pt>
                <c:pt idx="2">
                  <c:v>40</c:v>
                </c:pt>
                <c:pt idx="3">
                  <c:v>130</c:v>
                </c:pt>
                <c:pt idx="4">
                  <c:v>732</c:v>
                </c:pt>
                <c:pt idx="5">
                  <c:v>63</c:v>
                </c:pt>
                <c:pt idx="6">
                  <c:v>150</c:v>
                </c:pt>
                <c:pt idx="7">
                  <c:v>138</c:v>
                </c:pt>
                <c:pt idx="8">
                  <c:v>69</c:v>
                </c:pt>
                <c:pt idx="9">
                  <c:v>317</c:v>
                </c:pt>
                <c:pt idx="10">
                  <c:v>94</c:v>
                </c:pt>
                <c:pt idx="11">
                  <c:v>74</c:v>
                </c:pt>
                <c:pt idx="12">
                  <c:v>112</c:v>
                </c:pt>
                <c:pt idx="13">
                  <c:v>133</c:v>
                </c:pt>
                <c:pt idx="14">
                  <c:v>142</c:v>
                </c:pt>
                <c:pt idx="15">
                  <c:v>600</c:v>
                </c:pt>
                <c:pt idx="16">
                  <c:v>99</c:v>
                </c:pt>
                <c:pt idx="17">
                  <c:v>58</c:v>
                </c:pt>
                <c:pt idx="18">
                  <c:v>518</c:v>
                </c:pt>
                <c:pt idx="19">
                  <c:v>77</c:v>
                </c:pt>
                <c:pt idx="20">
                  <c:v>43</c:v>
                </c:pt>
                <c:pt idx="21">
                  <c:v>38</c:v>
                </c:pt>
                <c:pt idx="22">
                  <c:v>66</c:v>
                </c:pt>
                <c:pt idx="23">
                  <c:v>54</c:v>
                </c:pt>
                <c:pt idx="24">
                  <c:v>175</c:v>
                </c:pt>
                <c:pt idx="25">
                  <c:v>497</c:v>
                </c:pt>
                <c:pt idx="26">
                  <c:v>999</c:v>
                </c:pt>
                <c:pt idx="27">
                  <c:v>66</c:v>
                </c:pt>
                <c:pt idx="28">
                  <c:v>121</c:v>
                </c:pt>
                <c:pt idx="29">
                  <c:v>211</c:v>
                </c:pt>
                <c:pt idx="30">
                  <c:v>208</c:v>
                </c:pt>
                <c:pt idx="31">
                  <c:v>73</c:v>
                </c:pt>
                <c:pt idx="32">
                  <c:v>241</c:v>
                </c:pt>
                <c:pt idx="33">
                  <c:v>55</c:v>
                </c:pt>
                <c:pt idx="34">
                  <c:v>281</c:v>
                </c:pt>
                <c:pt idx="35">
                  <c:v>43</c:v>
                </c:pt>
                <c:pt idx="36">
                  <c:v>66</c:v>
                </c:pt>
                <c:pt idx="37">
                  <c:v>34</c:v>
                </c:pt>
                <c:pt idx="38">
                  <c:v>576</c:v>
                </c:pt>
                <c:pt idx="39">
                  <c:v>31</c:v>
                </c:pt>
                <c:pt idx="40">
                  <c:v>33</c:v>
                </c:pt>
                <c:pt idx="41">
                  <c:v>35</c:v>
                </c:pt>
                <c:pt idx="42">
                  <c:v>792</c:v>
                </c:pt>
                <c:pt idx="43">
                  <c:v>131</c:v>
                </c:pt>
                <c:pt idx="44">
                  <c:v>269</c:v>
                </c:pt>
                <c:pt idx="45">
                  <c:v>102</c:v>
                </c:pt>
                <c:pt idx="46">
                  <c:v>40</c:v>
                </c:pt>
                <c:pt idx="47">
                  <c:v>120</c:v>
                </c:pt>
                <c:pt idx="48">
                  <c:v>86</c:v>
                </c:pt>
                <c:pt idx="49">
                  <c:v>74</c:v>
                </c:pt>
                <c:pt idx="50">
                  <c:v>37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FC73-B54B-8618-F673EE4A95C0}"/>
            </c:ext>
          </c:extLst>
        </c:ser>
        <c:ser>
          <c:idx val="1"/>
          <c:order val="1"/>
          <c:tx>
            <c:v>Lagos State University</c:v>
          </c:tx>
          <c:spPr>
            <a:solidFill>
              <a:srgbClr val="FF0000"/>
            </a:solidFill>
            <a:ln w="25400">
              <a:noFill/>
            </a:ln>
            <a:effectLst/>
          </c:spPr>
          <c:invertIfNegative val="0"/>
          <c:xVal>
            <c:numRef>
              <c:f>'results-20200908-121614'!$J$2</c:f>
              <c:numCache>
                <c:formatCode>General</c:formatCode>
                <c:ptCount val="1"/>
                <c:pt idx="0">
                  <c:v>22.3404255319148</c:v>
                </c:pt>
              </c:numCache>
            </c:numRef>
          </c:xVal>
          <c:yVal>
            <c:numRef>
              <c:f>'results-20200908-121614'!$K$2</c:f>
              <c:numCache>
                <c:formatCode>General</c:formatCode>
                <c:ptCount val="1"/>
                <c:pt idx="0">
                  <c:v>40.425531914893597</c:v>
                </c:pt>
              </c:numCache>
            </c:numRef>
          </c:yVal>
          <c:bubbleSize>
            <c:numRef>
              <c:f>'results-20200908-121614'!$H$2</c:f>
              <c:numCache>
                <c:formatCode>General</c:formatCode>
                <c:ptCount val="1"/>
                <c:pt idx="0">
                  <c:v>94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1-FC73-B54B-8618-F673EE4A95C0}"/>
            </c:ext>
          </c:extLst>
        </c:ser>
        <c:ser>
          <c:idx val="2"/>
          <c:order val="2"/>
          <c:tx>
            <c:strRef>
              <c:f>'results-20200908-121614'!$G$3</c:f>
              <c:strCache>
                <c:ptCount val="1"/>
                <c:pt idx="0">
                  <c:v>Covenant University</c:v>
                </c:pt>
              </c:strCache>
            </c:strRef>
          </c:tx>
          <c:spPr>
            <a:solidFill>
              <a:schemeClr val="accent3">
                <a:alpha val="75000"/>
              </a:schemeClr>
            </a:solidFill>
            <a:ln w="25400">
              <a:noFill/>
            </a:ln>
            <a:effectLst/>
          </c:spPr>
          <c:invertIfNegative val="0"/>
          <c:xVal>
            <c:numRef>
              <c:f>'results-20200908-121614'!$K$3</c:f>
              <c:numCache>
                <c:formatCode>General</c:formatCode>
                <c:ptCount val="1"/>
                <c:pt idx="0">
                  <c:v>58.879781420764999</c:v>
                </c:pt>
              </c:numCache>
            </c:numRef>
          </c:xVal>
          <c:yVal>
            <c:numRef>
              <c:f>'results-20200908-121614'!$L$3</c:f>
              <c:numCache>
                <c:formatCode>General</c:formatCode>
                <c:ptCount val="1"/>
                <c:pt idx="0">
                  <c:v>56.830601092896103</c:v>
                </c:pt>
              </c:numCache>
            </c:numRef>
          </c:yVal>
          <c:bubbleSize>
            <c:numRef>
              <c:f>'results-20200908-121614'!$I$3</c:f>
              <c:numCache>
                <c:formatCode>General</c:formatCode>
                <c:ptCount val="1"/>
                <c:pt idx="0">
                  <c:v>732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2-FC73-B54B-8618-F673EE4A95C0}"/>
            </c:ext>
          </c:extLst>
        </c:ser>
        <c:ser>
          <c:idx val="3"/>
          <c:order val="3"/>
          <c:tx>
            <c:strRef>
              <c:f>'results-20200908-121614'!$G$4</c:f>
              <c:strCache>
                <c:ptCount val="1"/>
                <c:pt idx="0">
                  <c:v>University of Lagos</c:v>
                </c:pt>
              </c:strCache>
            </c:strRef>
          </c:tx>
          <c:spPr>
            <a:solidFill>
              <a:schemeClr val="accent4">
                <a:alpha val="75000"/>
              </a:schemeClr>
            </a:solidFill>
            <a:ln w="25400">
              <a:noFill/>
            </a:ln>
            <a:effectLst/>
          </c:spPr>
          <c:invertIfNegative val="0"/>
          <c:xVal>
            <c:numRef>
              <c:f>'results-20200908-121614'!$K$4</c:f>
              <c:numCache>
                <c:formatCode>General</c:formatCode>
                <c:ptCount val="1"/>
                <c:pt idx="0">
                  <c:v>40.3333333333333</c:v>
                </c:pt>
              </c:numCache>
            </c:numRef>
          </c:xVal>
          <c:yVal>
            <c:numRef>
              <c:f>'results-20200908-121614'!$L$4</c:f>
              <c:numCache>
                <c:formatCode>General</c:formatCode>
                <c:ptCount val="1"/>
                <c:pt idx="0">
                  <c:v>47.5</c:v>
                </c:pt>
              </c:numCache>
            </c:numRef>
          </c:yVal>
          <c:bubbleSize>
            <c:numRef>
              <c:f>'results-20200908-121614'!$I$4</c:f>
              <c:numCache>
                <c:formatCode>General</c:formatCode>
                <c:ptCount val="1"/>
                <c:pt idx="0">
                  <c:v>600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3-FC73-B54B-8618-F673EE4A95C0}"/>
            </c:ext>
          </c:extLst>
        </c:ser>
        <c:ser>
          <c:idx val="4"/>
          <c:order val="4"/>
          <c:tx>
            <c:strRef>
              <c:f>'results-20200908-121614'!$G$5</c:f>
              <c:strCache>
                <c:ptCount val="1"/>
                <c:pt idx="0">
                  <c:v>University of Ilorin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 w="25400">
              <a:noFill/>
            </a:ln>
            <a:effectLst/>
          </c:spPr>
          <c:invertIfNegative val="0"/>
          <c:xVal>
            <c:numRef>
              <c:f>'results-20200908-121614'!$K$5</c:f>
              <c:numCache>
                <c:formatCode>General</c:formatCode>
                <c:ptCount val="1"/>
                <c:pt idx="0">
                  <c:v>38.416988416988403</c:v>
                </c:pt>
              </c:numCache>
            </c:numRef>
          </c:xVal>
          <c:yVal>
            <c:numRef>
              <c:f>'results-20200908-121614'!$L$5</c:f>
              <c:numCache>
                <c:formatCode>General</c:formatCode>
                <c:ptCount val="1"/>
                <c:pt idx="0">
                  <c:v>44.015444015443997</c:v>
                </c:pt>
              </c:numCache>
            </c:numRef>
          </c:yVal>
          <c:bubbleSize>
            <c:numRef>
              <c:f>'results-20200908-121614'!$I$5</c:f>
              <c:numCache>
                <c:formatCode>General</c:formatCode>
                <c:ptCount val="1"/>
                <c:pt idx="0">
                  <c:v>518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4-FC73-B54B-8618-F673EE4A95C0}"/>
            </c:ext>
          </c:extLst>
        </c:ser>
        <c:ser>
          <c:idx val="5"/>
          <c:order val="5"/>
          <c:tx>
            <c:strRef>
              <c:f>'results-20200908-121614'!$G$6</c:f>
              <c:strCache>
                <c:ptCount val="1"/>
                <c:pt idx="0">
                  <c:v>Ahmadu Bello University</c:v>
                </c:pt>
              </c:strCache>
            </c:strRef>
          </c:tx>
          <c:spPr>
            <a:solidFill>
              <a:srgbClr val="FFCCFF"/>
            </a:solidFill>
            <a:ln w="25400">
              <a:noFill/>
            </a:ln>
            <a:effectLst/>
          </c:spPr>
          <c:invertIfNegative val="0"/>
          <c:xVal>
            <c:numRef>
              <c:f>'results-20200908-121614'!$K$6</c:f>
              <c:numCache>
                <c:formatCode>General</c:formatCode>
                <c:ptCount val="1"/>
                <c:pt idx="0">
                  <c:v>34.8088531187122</c:v>
                </c:pt>
              </c:numCache>
            </c:numRef>
          </c:xVal>
          <c:yVal>
            <c:numRef>
              <c:f>'results-20200908-121614'!$L$6</c:f>
              <c:numCache>
                <c:formatCode>General</c:formatCode>
                <c:ptCount val="1"/>
                <c:pt idx="0">
                  <c:v>44.6680080482897</c:v>
                </c:pt>
              </c:numCache>
            </c:numRef>
          </c:yVal>
          <c:bubbleSize>
            <c:numRef>
              <c:f>'results-20200908-121614'!$I$6</c:f>
              <c:numCache>
                <c:formatCode>General</c:formatCode>
                <c:ptCount val="1"/>
                <c:pt idx="0">
                  <c:v>497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5-FC73-B54B-8618-F673EE4A95C0}"/>
            </c:ext>
          </c:extLst>
        </c:ser>
        <c:ser>
          <c:idx val="6"/>
          <c:order val="6"/>
          <c:tx>
            <c:strRef>
              <c:f>'results-20200908-121614'!$G$7</c:f>
              <c:strCache>
                <c:ptCount val="1"/>
                <c:pt idx="0">
                  <c:v>University of Ibadan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  <a:effectLst/>
          </c:spPr>
          <c:invertIfNegative val="0"/>
          <c:xVal>
            <c:numRef>
              <c:f>'results-20200908-121614'!$K$7</c:f>
              <c:numCache>
                <c:formatCode>General</c:formatCode>
                <c:ptCount val="1"/>
                <c:pt idx="0">
                  <c:v>40.540540540540498</c:v>
                </c:pt>
              </c:numCache>
            </c:numRef>
          </c:xVal>
          <c:yVal>
            <c:numRef>
              <c:f>'results-20200908-121614'!$E$6</c:f>
              <c:numCache>
                <c:formatCode>General</c:formatCode>
                <c:ptCount val="1"/>
                <c:pt idx="0">
                  <c:v>39.682539682539598</c:v>
                </c:pt>
              </c:numCache>
            </c:numRef>
          </c:yVal>
          <c:bubbleSize>
            <c:numRef>
              <c:f>'results-20200908-121614'!$I$7</c:f>
              <c:numCache>
                <c:formatCode>General</c:formatCode>
                <c:ptCount val="1"/>
                <c:pt idx="0">
                  <c:v>999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6-FC73-B54B-8618-F673EE4A95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50"/>
        <c:showNegBubbles val="0"/>
        <c:axId val="662326704"/>
        <c:axId val="662357648"/>
      </c:bubbleChart>
      <c:valAx>
        <c:axId val="662326704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357648"/>
        <c:crosses val="autoZero"/>
        <c:crossBetween val="midCat"/>
      </c:valAx>
      <c:valAx>
        <c:axId val="66235764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3267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72086733839117"/>
          <c:y val="0.45177236887687616"/>
          <c:w val="0.23821171289758994"/>
          <c:h val="0.497316872602743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76AE6C-08E0-A740-9E48-4807C0C506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2AB357-CE45-094E-AC94-0A8AAC3ACE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2CBD4-03E5-A74E-8FBD-CA5243E0C393}" type="datetimeFigureOut">
              <a:rPr lang="en-US" smtClean="0"/>
              <a:t>9/10/20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AA9A74-D2C3-E946-89FD-F842916DB8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31F82-8B81-2049-B259-1E663A3C58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A1BD5-6EB0-1240-B7C5-445A79EB3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662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84F961-F059-0941-854C-D6F6613672F9}"/>
              </a:ext>
            </a:extLst>
          </p:cNvPr>
          <p:cNvCxnSpPr/>
          <p:nvPr userDrawn="1"/>
        </p:nvCxnSpPr>
        <p:spPr>
          <a:xfrm>
            <a:off x="864133" y="809235"/>
            <a:ext cx="2355574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1C5175-FC21-D64E-B6DF-E9F8B4F6C4D3}"/>
              </a:ext>
            </a:extLst>
          </p:cNvPr>
          <p:cNvCxnSpPr>
            <a:cxnSpLocks/>
          </p:cNvCxnSpPr>
          <p:nvPr userDrawn="1"/>
        </p:nvCxnSpPr>
        <p:spPr>
          <a:xfrm>
            <a:off x="3701926" y="809235"/>
            <a:ext cx="7817412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8061479-621D-6541-A6DB-0E098E1721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1927" y="1095422"/>
            <a:ext cx="7817412" cy="29674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  <a:defRPr lang="en-AU" sz="1200" b="0" i="0" u="none" strike="noStrike" kern="1200" smtClean="0">
                <a:solidFill>
                  <a:srgbClr val="111820"/>
                </a:solidFill>
                <a:effectLst/>
                <a:latin typeface="Brandon Grotesque Light" panose="020B03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r>
              <a:rPr lang="en-AU" sz="1200" b="1" i="0" u="none" strike="noStrike" kern="1200" dirty="0">
                <a:solidFill>
                  <a:srgbClr val="111820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rPr>
              <a:t>SUB HEADING HERE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Lorem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adipiscing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Curabitur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accumsan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lorem magna,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volutpat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 vestibulum vel.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potenti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ante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sodales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pretium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mi vitae lacinia.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turpis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luctus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faucibus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Morbi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feugiat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Maecenas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sed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tempus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nibh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ultricies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est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nisl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commodo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risus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Nunc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ornare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libero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diam.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lacus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est.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mattis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ac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 semper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Vivamus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felis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fermentum,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nunc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dapibus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Duis id ante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scelerisque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bibendum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diam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justo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dictum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venenatis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magna. In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C294A897-CB48-364C-B1E9-AB6DC8D71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4" y="1095422"/>
            <a:ext cx="2355574" cy="1107451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31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27877" y="1285582"/>
            <a:ext cx="6254813" cy="3369545"/>
          </a:xfrm>
          <a:prstGeom prst="rect">
            <a:avLst/>
          </a:prstGeom>
        </p:spPr>
        <p:txBody>
          <a:bodyPr vert="horz" anchor="t"/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600" b="1" i="0">
                <a:solidFill>
                  <a:srgbClr val="111820"/>
                </a:solidFill>
                <a:latin typeface="Brandon Grotesque Black" panose="020B0603020203060202" pitchFamily="34" charset="77"/>
                <a:cs typeface="Brandon Grotesque Black" panose="020B0603020203060202" pitchFamily="34" charset="77"/>
              </a:defRPr>
            </a:lvl1pPr>
            <a:lvl2pPr marL="609585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9170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754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8339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CURTIN OPEN KNOWLEDGE</a:t>
            </a:r>
          </a:p>
          <a:p>
            <a:pPr lvl="0"/>
            <a:r>
              <a:rPr lang="en-AU" dirty="0"/>
              <a:t>INITIATIVE </a:t>
            </a:r>
          </a:p>
          <a:p>
            <a:pPr lvl="0"/>
            <a:r>
              <a:rPr lang="en-AU" dirty="0"/>
              <a:t>REPORT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57697" y="4881727"/>
            <a:ext cx="5942423" cy="671535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80000"/>
              </a:lnSpc>
              <a:buNone/>
              <a:defRPr sz="2000" b="0" i="0" baseline="0">
                <a:solidFill>
                  <a:srgbClr val="F6671E"/>
                </a:solidFill>
                <a:latin typeface="Brandon Grotesque Light" panose="020B0303020203060202" pitchFamily="34" charset="77"/>
                <a:cs typeface="Brandon Grotesque Light" panose="020B0303020203060202" pitchFamily="34" charset="77"/>
              </a:defRPr>
            </a:lvl1pPr>
          </a:lstStyle>
          <a:p>
            <a:pPr lvl="0"/>
            <a:r>
              <a:rPr lang="en-AU" dirty="0"/>
              <a:t>CURTIN OPEN KNOWLEDGE INITIATIVE (COKI)</a:t>
            </a:r>
          </a:p>
          <a:p>
            <a:pPr lvl="0"/>
            <a:r>
              <a:rPr lang="en-AU" dirty="0"/>
              <a:t>JUNE 2020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997D2CB-82AA-F942-8A87-C20C10045C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7697" y="6241774"/>
            <a:ext cx="5942423" cy="313430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80000"/>
              </a:lnSpc>
              <a:buNone/>
              <a:defRPr sz="800" b="0" i="0" baseline="0">
                <a:solidFill>
                  <a:srgbClr val="F6671E"/>
                </a:solidFill>
                <a:latin typeface="Brandon Grotesque Light" panose="020B0303020203060202" pitchFamily="34" charset="77"/>
                <a:cs typeface="Brandon Grotesque Light" panose="020B0303020203060202" pitchFamily="34" charset="77"/>
              </a:defRPr>
            </a:lvl1pPr>
          </a:lstStyle>
          <a:p>
            <a:pPr lvl="0"/>
            <a:r>
              <a:rPr lang="en-AU" dirty="0"/>
              <a:t>A GLOBAL UNIVERSITY        WESTERN AUSTRALIA  | DUBAI  |  MALAYSIA  |  MAURITIUS |  SINGAPORE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90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84F961-F059-0941-854C-D6F6613672F9}"/>
              </a:ext>
            </a:extLst>
          </p:cNvPr>
          <p:cNvCxnSpPr/>
          <p:nvPr userDrawn="1"/>
        </p:nvCxnSpPr>
        <p:spPr>
          <a:xfrm>
            <a:off x="864133" y="809235"/>
            <a:ext cx="2355574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1C5175-FC21-D64E-B6DF-E9F8B4F6C4D3}"/>
              </a:ext>
            </a:extLst>
          </p:cNvPr>
          <p:cNvCxnSpPr>
            <a:cxnSpLocks/>
          </p:cNvCxnSpPr>
          <p:nvPr userDrawn="1"/>
        </p:nvCxnSpPr>
        <p:spPr>
          <a:xfrm>
            <a:off x="3701926" y="809235"/>
            <a:ext cx="7817412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DB6AB98-9498-094E-8982-1CAB9AC5DE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1927" y="1095422"/>
            <a:ext cx="7817412" cy="3622051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 lang="en-AU" sz="1200" b="0" i="0" u="none" strike="noStrike" kern="1200">
                <a:solidFill>
                  <a:srgbClr val="F6671E"/>
                </a:solidFill>
                <a:effectLst/>
                <a:latin typeface="Brandon Grotesque Medium" panose="020B06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EXECUTIVE SUMMARY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……………………………………………………….………………………………………………………………………………………………….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1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HOW TO USE REPORT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…………………………………………………………………………………………..……………………………………………………………….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7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PUBLICATIONS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…………………………………………………………………………………………………………………………………………………………………….....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11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CITATIONS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…………………………………………………………………………………………………………………….………………………………………………………….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20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OPEN ACCESS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……………………………………………………………………………………………………………….………………..………………………………….….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30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RESEARCH FUNDING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………………………………………………………………………………………………………………………………………………….……….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40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OA COMPLIANCE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…………………………………………………………………………………………………………………………………..…………..…………………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45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COLLABORATION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………………………………………………………………………………………………………………………………………….......................... 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49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DREAM SECTION – INDIVIDUAL PERFORMANCE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……………………………………………………………………………………..………………..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53</a:t>
            </a:r>
          </a:p>
          <a:p>
            <a:pPr marL="0" marR="0" lvl="0" indent="0" algn="l" defTabSz="914400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726363" algn="r"/>
              </a:tabLst>
              <a:defRPr/>
            </a:pP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RECOMMENDATIONS </a:t>
            </a:r>
            <a:r>
              <a:rPr lang="en-AU" sz="1200" b="0" i="0" u="none" strike="noStrike" kern="1200" dirty="0">
                <a:solidFill>
                  <a:srgbClr val="F6671E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………………………………………………………………………………………………………………………………….………………………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Medium" panose="020B0603020203060202" pitchFamily="34" charset="77"/>
                <a:ea typeface="+mn-ea"/>
                <a:cs typeface="+mn-cs"/>
              </a:rPr>
              <a:t>	60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0E92D05-1428-2E41-8853-F85038D4F3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4" y="1095422"/>
            <a:ext cx="2355574" cy="1107451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034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AF026-471A-F249-BDF6-67C6972EA410}"/>
              </a:ext>
            </a:extLst>
          </p:cNvPr>
          <p:cNvCxnSpPr>
            <a:cxnSpLocks/>
          </p:cNvCxnSpPr>
          <p:nvPr userDrawn="1"/>
        </p:nvCxnSpPr>
        <p:spPr>
          <a:xfrm>
            <a:off x="864133" y="809235"/>
            <a:ext cx="10655205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E16447C6-8C08-BE4C-88A1-835A66A96E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4132" y="1763710"/>
            <a:ext cx="10655205" cy="29674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  <a:defRPr lang="en-AU" sz="1200" b="0" i="0" u="none" strike="noStrike" kern="1200" smtClean="0">
                <a:solidFill>
                  <a:srgbClr val="111820"/>
                </a:solidFill>
                <a:effectLst/>
                <a:latin typeface="Brandon Grotesque Light" panose="020B03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r>
              <a:rPr lang="en-AU" sz="1200" b="1" i="0" u="none" strike="noStrike" kern="1200" dirty="0">
                <a:solidFill>
                  <a:srgbClr val="111820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rPr>
              <a:t>SUB HEADING HERE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Lorem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adipiscing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Curabitur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accumsan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lorem magna,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volutpat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 vestibulum vel.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potenti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ante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sodales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pretium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mi vitae lacinia.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turpis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luctus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faucibus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Morbi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feugiat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Maecenas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sed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tempus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nibh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ultricies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est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nisl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commodo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risus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Nunc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ornare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libero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diam.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lacus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est.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mattis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ac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 semper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Vivamus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felis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fermentum,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nunc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dapibus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Duis id ante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scelerisque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bibendum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diam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justo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dictum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venenatis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magna. In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55CB4E69-3E06-9B47-8693-9184D4F451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3" y="1095423"/>
            <a:ext cx="10655203" cy="3821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0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DEC5D2-C259-414B-94BC-A9DA0B0D8E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7878" y="1285582"/>
            <a:ext cx="6955184" cy="1741397"/>
          </a:xfrm>
          <a:prstGeom prst="rect">
            <a:avLst/>
          </a:prstGeom>
        </p:spPr>
        <p:txBody>
          <a:bodyPr vert="horz" anchor="t"/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600" b="1" i="0">
                <a:solidFill>
                  <a:srgbClr val="111820"/>
                </a:solidFill>
                <a:latin typeface="Brandon Grotesque Black" panose="020B0603020203060202" pitchFamily="34" charset="77"/>
                <a:cs typeface="Brandon Grotesque Black" panose="020B0603020203060202" pitchFamily="34" charset="77"/>
              </a:defRPr>
            </a:lvl1pPr>
            <a:lvl2pPr marL="609585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9170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754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8339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HOW TO USE THIS REPORT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50727D-90DA-0240-9B32-77A6979066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7697" y="3223004"/>
            <a:ext cx="5942423" cy="671535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80000"/>
              </a:lnSpc>
              <a:buNone/>
              <a:defRPr sz="2000" b="0" i="0" baseline="0">
                <a:solidFill>
                  <a:schemeClr val="bg1"/>
                </a:solidFill>
                <a:latin typeface="Brandon Grotesque Light" panose="020B0303020203060202" pitchFamily="34" charset="77"/>
                <a:cs typeface="Brandon Grotesque Light" panose="020B0303020203060202" pitchFamily="34" charset="77"/>
              </a:defRPr>
            </a:lvl1pPr>
          </a:lstStyle>
          <a:p>
            <a:pPr lvl="0"/>
            <a:r>
              <a:rPr lang="en-AU" dirty="0"/>
              <a:t>SUB HEADER CAN 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028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AF026-471A-F249-BDF6-67C6972EA410}"/>
              </a:ext>
            </a:extLst>
          </p:cNvPr>
          <p:cNvCxnSpPr>
            <a:cxnSpLocks/>
          </p:cNvCxnSpPr>
          <p:nvPr userDrawn="1"/>
        </p:nvCxnSpPr>
        <p:spPr>
          <a:xfrm>
            <a:off x="864133" y="809235"/>
            <a:ext cx="10655205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E16447C6-8C08-BE4C-88A1-835A66A96E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4132" y="1763710"/>
            <a:ext cx="10655205" cy="29674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  <a:defRPr lang="en-AU" sz="1200" b="0" i="0" u="none" strike="noStrike" kern="1200" smtClean="0">
                <a:solidFill>
                  <a:srgbClr val="111820"/>
                </a:solidFill>
                <a:effectLst/>
                <a:latin typeface="Brandon Grotesque Light" panose="020B03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r>
              <a:rPr lang="en-AU" sz="1200" b="1" i="0" u="none" strike="noStrike" kern="1200" dirty="0">
                <a:solidFill>
                  <a:srgbClr val="111820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rPr>
              <a:t>SUB HEADING HERE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Lorem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adipiscing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Curabitur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accumsan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lorem magna,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volutpat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 vestibulum vel.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potenti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ante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sodales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pretium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mi vitae lacinia.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turpis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luctus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faucibus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Morbi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feugiat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Maecenas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sed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tempus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nibh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ultricies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est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nisl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commodo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risus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Nunc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ornare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libero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diam.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lacus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est.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mattis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ac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 semper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Vivamus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felis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fermentum,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nunc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dapibus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Duis id ante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scelerisque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bibendum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diam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justo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dictum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venenatis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magna. In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55CB4E69-3E06-9B47-8693-9184D4F451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3" y="1095423"/>
            <a:ext cx="10655203" cy="3821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9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DEC5D2-C259-414B-94BC-A9DA0B0D8E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7878" y="1285582"/>
            <a:ext cx="6955184" cy="1741397"/>
          </a:xfrm>
          <a:prstGeom prst="rect">
            <a:avLst/>
          </a:prstGeom>
        </p:spPr>
        <p:txBody>
          <a:bodyPr vert="horz" anchor="t"/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600" b="1" i="0">
                <a:solidFill>
                  <a:srgbClr val="111820"/>
                </a:solidFill>
                <a:latin typeface="Brandon Grotesque Black" panose="020B0603020203060202" pitchFamily="34" charset="77"/>
                <a:cs typeface="Brandon Grotesque Black" panose="020B0603020203060202" pitchFamily="34" charset="77"/>
              </a:defRPr>
            </a:lvl1pPr>
            <a:lvl2pPr marL="609585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9170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754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8339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HOW TO USE THIS REPORT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50727D-90DA-0240-9B32-77A6979066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7697" y="3223004"/>
            <a:ext cx="5942423" cy="671535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80000"/>
              </a:lnSpc>
              <a:buNone/>
              <a:defRPr sz="2000" b="0" i="0" baseline="0">
                <a:solidFill>
                  <a:schemeClr val="bg1"/>
                </a:solidFill>
                <a:latin typeface="Brandon Grotesque Light" panose="020B0303020203060202" pitchFamily="34" charset="77"/>
                <a:cs typeface="Brandon Grotesque Light" panose="020B0303020203060202" pitchFamily="34" charset="77"/>
              </a:defRPr>
            </a:lvl1pPr>
          </a:lstStyle>
          <a:p>
            <a:pPr lvl="0"/>
            <a:r>
              <a:rPr lang="en-AU" dirty="0"/>
              <a:t>SUB HEADER CAN 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09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864133" y="443051"/>
            <a:ext cx="1065520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200" b="0" i="0" u="none" strike="noStrike" dirty="0">
                <a:solidFill>
                  <a:srgbClr val="F6671E"/>
                </a:solidFill>
                <a:effectLst/>
                <a:latin typeface="Brandon Grotesque Light" panose="020B0303020203060202" pitchFamily="34" charset="77"/>
              </a:defRPr>
            </a:lvl1pPr>
          </a:lstStyle>
          <a:p>
            <a:pPr marL="0" lvl="0" defTabSz="914400"/>
            <a:r>
              <a:rPr lang="en-US" dirty="0"/>
              <a:t>Presentation Title &amp; Date Footer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C3F4175-4423-3940-8038-54B9AA54E943}"/>
              </a:ext>
            </a:extLst>
          </p:cNvPr>
          <p:cNvCxnSpPr>
            <a:cxnSpLocks/>
          </p:cNvCxnSpPr>
          <p:nvPr userDrawn="1"/>
        </p:nvCxnSpPr>
        <p:spPr>
          <a:xfrm>
            <a:off x="864133" y="809235"/>
            <a:ext cx="10655205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CFC873-DE07-3048-9714-5CA72BD25D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4132" y="1763710"/>
            <a:ext cx="10655205" cy="29674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  <a:defRPr lang="en-AU" sz="1200" b="0" i="0" u="none" strike="noStrike" kern="1200" smtClean="0">
                <a:solidFill>
                  <a:srgbClr val="111820"/>
                </a:solidFill>
                <a:effectLst/>
                <a:latin typeface="Brandon Grotesque Light" panose="020B03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r>
              <a:rPr lang="en-AU" sz="1200" b="1" i="0" u="none" strike="noStrike" kern="1200" dirty="0">
                <a:solidFill>
                  <a:srgbClr val="111820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rPr>
              <a:t>SUB HEADING HERE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Lorem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adipiscing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Curabitur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accumsan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lorem magna,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volutpat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 vestibulum vel.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potenti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ante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sodales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pretium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mi vitae lacinia.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turpis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luctus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faucibus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Morbi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feugiat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Maecenas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sed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tempus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nibh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ultricies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est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nisl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commodo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risus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Nunc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ornare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libero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diam.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lacus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est.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mattis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ac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 semper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Vivamus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felis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fermentum,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nunc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dapibus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Duis id ante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scelerisque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bibendum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diam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justo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dictum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venenatis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magna. In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F49315C-57F6-6941-8211-74BFA502F1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3" y="1095423"/>
            <a:ext cx="10655203" cy="3821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70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DEC5D2-C259-414B-94BC-A9DA0B0D8E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7878" y="1285582"/>
            <a:ext cx="6955184" cy="1741397"/>
          </a:xfrm>
          <a:prstGeom prst="rect">
            <a:avLst/>
          </a:prstGeom>
        </p:spPr>
        <p:txBody>
          <a:bodyPr vert="horz" anchor="t"/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600" b="1" i="0">
                <a:solidFill>
                  <a:srgbClr val="111820"/>
                </a:solidFill>
                <a:latin typeface="Brandon Grotesque Black" panose="020B0603020203060202" pitchFamily="34" charset="77"/>
                <a:cs typeface="Brandon Grotesque Black" panose="020B0603020203060202" pitchFamily="34" charset="77"/>
              </a:defRPr>
            </a:lvl1pPr>
            <a:lvl2pPr marL="609585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9170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754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8339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HOW TO USE THIS REPORT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50727D-90DA-0240-9B32-77A6979066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7697" y="3223004"/>
            <a:ext cx="5942423" cy="671535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80000"/>
              </a:lnSpc>
              <a:buNone/>
              <a:defRPr sz="2000" b="0" i="0" baseline="0">
                <a:solidFill>
                  <a:schemeClr val="bg1"/>
                </a:solidFill>
                <a:latin typeface="Brandon Grotesque Light" panose="020B0303020203060202" pitchFamily="34" charset="77"/>
                <a:cs typeface="Brandon Grotesque Light" panose="020B0303020203060202" pitchFamily="34" charset="77"/>
              </a:defRPr>
            </a:lvl1pPr>
          </a:lstStyle>
          <a:p>
            <a:pPr lvl="0"/>
            <a:r>
              <a:rPr lang="en-AU" dirty="0"/>
              <a:t>SUB HEADER CAN 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72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AF026-471A-F249-BDF6-67C6972EA410}"/>
              </a:ext>
            </a:extLst>
          </p:cNvPr>
          <p:cNvCxnSpPr>
            <a:cxnSpLocks/>
          </p:cNvCxnSpPr>
          <p:nvPr userDrawn="1"/>
        </p:nvCxnSpPr>
        <p:spPr>
          <a:xfrm>
            <a:off x="864133" y="809235"/>
            <a:ext cx="10655205" cy="0"/>
          </a:xfrm>
          <a:prstGeom prst="line">
            <a:avLst/>
          </a:prstGeom>
          <a:ln>
            <a:solidFill>
              <a:srgbClr val="F6671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E16447C6-8C08-BE4C-88A1-835A66A96E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4132" y="1763710"/>
            <a:ext cx="10655205" cy="29674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  <a:defRPr lang="en-AU" sz="1200" b="0" i="0" u="none" strike="noStrike" kern="1200" smtClean="0">
                <a:solidFill>
                  <a:srgbClr val="111820"/>
                </a:solidFill>
                <a:effectLst/>
                <a:latin typeface="Brandon Grotesque Light" panose="020B0303020203060202" pitchFamily="34" charset="77"/>
              </a:defRPr>
            </a:lvl1pPr>
            <a:lvl2pPr marL="609493" indent="0">
              <a:buNone/>
              <a:defRPr sz="3200">
                <a:solidFill>
                  <a:srgbClr val="00C0F3"/>
                </a:solidFill>
                <a:latin typeface="Trebuchet MS"/>
                <a:cs typeface="Trebuchet MS"/>
              </a:defRPr>
            </a:lvl2pPr>
            <a:lvl3pPr marL="1218988" indent="0">
              <a:buNone/>
              <a:defRPr sz="2667">
                <a:solidFill>
                  <a:srgbClr val="00C0F3"/>
                </a:solidFill>
                <a:latin typeface="Trebuchet MS"/>
                <a:cs typeface="Trebuchet MS"/>
              </a:defRPr>
            </a:lvl3pPr>
            <a:lvl4pPr marL="1828482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4pPr>
            <a:lvl5pPr marL="2437976" indent="0">
              <a:buNone/>
              <a:defRPr sz="2400">
                <a:solidFill>
                  <a:srgbClr val="00C0F3"/>
                </a:solidFill>
                <a:latin typeface="Trebuchet MS"/>
                <a:cs typeface="Trebuchet MS"/>
              </a:defRPr>
            </a:lvl5pPr>
          </a:lstStyle>
          <a:p>
            <a:r>
              <a:rPr lang="en-AU" sz="1200" b="1" i="0" u="none" strike="noStrike" kern="1200" dirty="0">
                <a:solidFill>
                  <a:srgbClr val="111820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rPr>
              <a:t>SUB HEADING HERE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Lorem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adipiscing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Curabitur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accumsan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lorem magna,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volutpat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 vestibulum vel.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potenti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urna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ante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sodales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pretium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mi vitae lacinia.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turpis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luctus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faucibus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Morbi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tincidunt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feugiat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Maecenas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sed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tempus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arcu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nibh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  <a:p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ultricies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est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non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lectus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maximus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nisl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commodo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aliquam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risus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finibus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Nunc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sollicitudin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ornare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rutrum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ex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elit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libero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fringilla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Phasellus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dolor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eu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diam.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Suspendisse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lacus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orci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nec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et est.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mattis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viverra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Aenean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ac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hendrerit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 semper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varius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Vivamus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ultrices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felis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fermentum,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nunc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consectetur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dapibus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mauris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Duis id ante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Vestibulum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rhoncus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leo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ut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scelerisque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bibendum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ipsum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diam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tristique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augue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vitae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eget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nisi.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Nullam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tellus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justo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Integer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placerat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eros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pellentesque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efficitur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sapien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dictum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Quisque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at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venenatis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ligula, id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lobortis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magna. In sit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amet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porttitor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, et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condimentum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 </a:t>
            </a:r>
            <a:r>
              <a:rPr lang="en-AU" sz="1200" b="0" i="0" u="none" strike="noStrike" kern="1200" dirty="0" err="1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tortor</a:t>
            </a:r>
            <a:r>
              <a:rPr lang="en-AU" sz="1200" b="0" i="0" u="none" strike="noStrike" kern="1200" dirty="0">
                <a:solidFill>
                  <a:srgbClr val="111820"/>
                </a:solidFill>
                <a:effectLst/>
                <a:latin typeface="Brandon Grotesque Light" panose="020B0303020203060202" pitchFamily="34" charset="77"/>
                <a:ea typeface="+mn-ea"/>
                <a:cs typeface="+mn-cs"/>
              </a:rPr>
              <a:t>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55CB4E69-3E06-9B47-8693-9184D4F451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133" y="1095423"/>
            <a:ext cx="10655203" cy="3821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lang="en-US" sz="2400" b="1" i="0" u="none" strike="noStrike" kern="1200" dirty="0">
                <a:solidFill>
                  <a:srgbClr val="F6671E"/>
                </a:solidFill>
                <a:effectLst/>
                <a:latin typeface="Brandon Grotesque Black" panose="020B0603020203060202" pitchFamily="34" charset="77"/>
                <a:ea typeface="+mn-ea"/>
                <a:cs typeface="+mn-cs"/>
              </a:defRPr>
            </a:lvl1pPr>
            <a:lvl2pPr marL="609493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2pPr>
            <a:lvl3pPr marL="1218988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3pPr>
            <a:lvl4pPr marL="1828482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4pPr>
            <a:lvl5pPr marL="2437976" indent="0">
              <a:lnSpc>
                <a:spcPct val="80000"/>
              </a:lnSpc>
              <a:buNone/>
              <a:defRPr sz="5333" b="1">
                <a:solidFill>
                  <a:srgbClr val="00C0F3"/>
                </a:solidFill>
              </a:defRPr>
            </a:lvl5pPr>
          </a:lstStyle>
          <a:p>
            <a:pPr lvl="0"/>
            <a:r>
              <a:rPr lang="en-AU" dirty="0"/>
              <a:t>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69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80E7E8-60E8-3E40-83C1-8AA8BBA6FEB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059" y="6084616"/>
            <a:ext cx="2281807" cy="540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56EFD5-B42C-C744-8E90-0155E21489C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7" y="6039734"/>
            <a:ext cx="2298086" cy="63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00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609493" rtl="0" eaLnBrk="1" latinLnBrk="0" hangingPunct="1">
        <a:spcBef>
          <a:spcPct val="0"/>
        </a:spcBef>
        <a:buNone/>
        <a:defRPr sz="58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2" indent="-457122" algn="l" defTabSz="6094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7" algn="l" defTabSz="6094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5" indent="-304750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50" algn="l" defTabSz="6094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19" indent="-304750" algn="l" defTabSz="6094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5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9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3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00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8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E4BDEE-433D-7E45-8999-FB0D749341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059" y="6084616"/>
            <a:ext cx="2281807" cy="540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60C21-5D1D-B64A-A083-D4029CE0593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7" y="6039734"/>
            <a:ext cx="2298086" cy="63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84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2" r:id="rId3"/>
  </p:sldLayoutIdLst>
  <p:txStyles>
    <p:titleStyle>
      <a:lvl1pPr algn="ctr" defTabSz="609493" rtl="0" eaLnBrk="1" latinLnBrk="0" hangingPunct="1">
        <a:spcBef>
          <a:spcPct val="0"/>
        </a:spcBef>
        <a:buNone/>
        <a:defRPr sz="58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2" indent="-457122" algn="l" defTabSz="6094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7" algn="l" defTabSz="6094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5" indent="-304750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50" algn="l" defTabSz="6094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19" indent="-304750" algn="l" defTabSz="6094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5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9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3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00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8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6090A6-95B7-FB43-864F-4B0B2CD735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059" y="6084616"/>
            <a:ext cx="2281807" cy="5402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ED3A2F-E004-BE4A-B9A2-AC1F347012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7" y="6039734"/>
            <a:ext cx="2298086" cy="63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6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80" r:id="rId2"/>
  </p:sldLayoutIdLst>
  <p:txStyles>
    <p:titleStyle>
      <a:lvl1pPr algn="ctr" defTabSz="609493" rtl="0" eaLnBrk="1" latinLnBrk="0" hangingPunct="1">
        <a:spcBef>
          <a:spcPct val="0"/>
        </a:spcBef>
        <a:buNone/>
        <a:defRPr sz="58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2" indent="-457122" algn="l" defTabSz="6094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7" algn="l" defTabSz="6094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5" indent="-304750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50" algn="l" defTabSz="6094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19" indent="-304750" algn="l" defTabSz="6094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5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9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3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00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8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373AE9-E621-5A41-BFD8-5695AF6A8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059" y="6084616"/>
            <a:ext cx="2281807" cy="540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C1CE55-0790-AB45-B01E-9F86BC94B2C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7" y="6039734"/>
            <a:ext cx="2298086" cy="63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46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609493" rtl="0" eaLnBrk="1" latinLnBrk="0" hangingPunct="1">
        <a:spcBef>
          <a:spcPct val="0"/>
        </a:spcBef>
        <a:buNone/>
        <a:defRPr sz="58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2" indent="-457122" algn="l" defTabSz="6094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7" algn="l" defTabSz="6094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5" indent="-304750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50" algn="l" defTabSz="6094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19" indent="-304750" algn="l" defTabSz="6094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5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9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3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00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8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862669-6B65-EF4A-91EE-1FAD1D307E0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7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83" r:id="rId2"/>
  </p:sldLayoutIdLst>
  <p:txStyles>
    <p:titleStyle>
      <a:lvl1pPr algn="ctr" defTabSz="609493" rtl="0" eaLnBrk="1" latinLnBrk="0" hangingPunct="1">
        <a:spcBef>
          <a:spcPct val="0"/>
        </a:spcBef>
        <a:buNone/>
        <a:defRPr sz="58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2" indent="-457122" algn="l" defTabSz="6094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7" algn="l" defTabSz="6094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5" indent="-304750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50" algn="l" defTabSz="6094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19" indent="-304750" algn="l" defTabSz="6094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5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9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3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00" indent="-304750" algn="l" defTabSz="6094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8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2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6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70F9C8-D114-F447-9769-2249B02603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55100" y="5957957"/>
            <a:ext cx="2768600" cy="50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7FF08C-C768-7145-A5C0-1D0EC84A18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3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7554/eLife.57067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302D74-7B16-1A43-A4A6-8909112E80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878" y="1285582"/>
            <a:ext cx="5941708" cy="3147269"/>
          </a:xfrm>
        </p:spPr>
        <p:txBody>
          <a:bodyPr/>
          <a:lstStyle/>
          <a:p>
            <a:r>
              <a:rPr lang="en-US" dirty="0"/>
              <a:t>GLOBAL OPEN ACCESS IN THE CONTEXT OF COVID-19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36CC7-67A9-4F4D-965C-C04A8CE63A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CONTRIBUTRION OF AFRICAN AND NIGERIAN UNIVERSITIES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1813B9-9CD5-F346-BBF2-83943F2ADB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672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259816-E74C-2D4F-8DD2-975902CD5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B2074-0E70-C64D-B26B-3341150576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FUTURE FOR RESEARCH AFTER COVID-19</a:t>
            </a:r>
          </a:p>
        </p:txBody>
      </p:sp>
    </p:spTree>
    <p:extLst>
      <p:ext uri="{BB962C8B-B14F-4D97-AF65-F5344CB8AC3E}">
        <p14:creationId xmlns:p14="http://schemas.microsoft.com/office/powerpoint/2010/main" val="3719417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D9C57-B9DA-084D-A32B-351E25B1E4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The current crisis is only preparation for the future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Information systems need to be rapid and open and will need to evolve to manage scale for future challenges whether they are pandemics or climate crisis related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African and Nigerian institutions are already leading on aspects of access to research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How can this leadership be used to support a central future for African researchers?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22E19-7F20-6041-9616-0153DF497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ACCESS, TRANSPARENCY AND TRUST ARE KEY</a:t>
            </a:r>
          </a:p>
        </p:txBody>
      </p:sp>
    </p:spTree>
    <p:extLst>
      <p:ext uri="{BB962C8B-B14F-4D97-AF65-F5344CB8AC3E}">
        <p14:creationId xmlns:p14="http://schemas.microsoft.com/office/powerpoint/2010/main" val="62739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259816-E74C-2D4F-8DD2-975902CD5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THE PANDEMIC AND BEYOND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B2074-0E70-C64D-B26B-3341150576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HAVE WE LEARNED?</a:t>
            </a:r>
          </a:p>
        </p:txBody>
      </p:sp>
    </p:spTree>
    <p:extLst>
      <p:ext uri="{BB962C8B-B14F-4D97-AF65-F5344CB8AC3E}">
        <p14:creationId xmlns:p14="http://schemas.microsoft.com/office/powerpoint/2010/main" val="323120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D9C57-B9DA-084D-A32B-351E25B1E4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Much greater sharing and speed of research than in any previous crisis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 massive collaborative effort to enable global systems to cope with the speed, volume and challenges of these research efforts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Serious issues and challenges associated with moving </a:t>
            </a:r>
            <a:r>
              <a:rPr lang="en-US" sz="2400" i="1" dirty="0"/>
              <a:t>too</a:t>
            </a:r>
            <a:r>
              <a:rPr lang="en-US" sz="2400" dirty="0"/>
              <a:t> fast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These systems (as well as many aspects of our societal information flow) are susceptible to misinformation, error and deliberate manipulation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22E19-7F20-6041-9616-0153DF497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ACCESS, TRANSPARENCY AND TRUST ARE KEY</a:t>
            </a:r>
          </a:p>
        </p:txBody>
      </p:sp>
    </p:spTree>
    <p:extLst>
      <p:ext uri="{BB962C8B-B14F-4D97-AF65-F5344CB8AC3E}">
        <p14:creationId xmlns:p14="http://schemas.microsoft.com/office/powerpoint/2010/main" val="62621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D9C57-B9DA-084D-A32B-351E25B1E4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000" dirty="0"/>
              <a:t>What is the balance between opening up for transparency and contributions and closing down to prevent the flow of misinformation?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22E19-7F20-6041-9616-0153DF497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 FACE DIFFICULT CHOICES</a:t>
            </a:r>
          </a:p>
        </p:txBody>
      </p:sp>
    </p:spTree>
    <p:extLst>
      <p:ext uri="{BB962C8B-B14F-4D97-AF65-F5344CB8AC3E}">
        <p14:creationId xmlns:p14="http://schemas.microsoft.com/office/powerpoint/2010/main" val="2396909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259816-E74C-2D4F-8DD2-975902CD5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OPEN ACCESS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B2074-0E70-C64D-B26B-3341150576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SUBSTANTIAL PROGRESS IN THE LAST DECADE</a:t>
            </a:r>
          </a:p>
        </p:txBody>
      </p:sp>
    </p:spTree>
    <p:extLst>
      <p:ext uri="{BB962C8B-B14F-4D97-AF65-F5344CB8AC3E}">
        <p14:creationId xmlns:p14="http://schemas.microsoft.com/office/powerpoint/2010/main" val="3570461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3E0B3-DDAC-D744-BD54-37560588FF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 dirty="0"/>
              <a:t>PROGRESS ON OPEN ACCESS</a:t>
            </a:r>
          </a:p>
        </p:txBody>
      </p:sp>
      <p:pic>
        <p:nvPicPr>
          <p:cNvPr id="9" name="Figure3_animation.mp4" descr="Figure3_animation.mp4">
            <a:hlinkClick r:id="" action="ppaction://media"/>
            <a:extLst>
              <a:ext uri="{FF2B5EF4-FFF2-40B4-BE49-F238E27FC236}">
                <a16:creationId xmlns:a16="http://schemas.microsoft.com/office/drawing/2014/main" id="{7815EB88-8A8C-4248-9BDA-66A7081A46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9019" b="3797"/>
          <a:stretch/>
        </p:blipFill>
        <p:spPr>
          <a:xfrm>
            <a:off x="3769983" y="870135"/>
            <a:ext cx="7626149" cy="531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3E0B3-DDAC-D744-BD54-37560588FF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4133" y="1095422"/>
            <a:ext cx="2403999" cy="1107451"/>
          </a:xfrm>
        </p:spPr>
        <p:txBody>
          <a:bodyPr/>
          <a:lstStyle/>
          <a:p>
            <a:r>
              <a:rPr lang="en-US" b="0" dirty="0"/>
              <a:t>OPEN ACCESS: NIGERIA IS A GLOBAL LEADER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BAF77-A534-964E-9E5A-CB79A83065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89"/>
          <a:stretch/>
        </p:blipFill>
        <p:spPr>
          <a:xfrm>
            <a:off x="4221153" y="871871"/>
            <a:ext cx="6496466" cy="529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8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22E19-7F20-6041-9616-0153DF497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OPEN ACCESS: LAGOS STATE UNIVERSITY HAS HIGH LEVELS OF OA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366903-C360-9D45-B992-E15F5DB22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58" y="1739149"/>
            <a:ext cx="5858542" cy="4089514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418C67F-B541-6245-B49F-514BB8BFF6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407369"/>
              </p:ext>
            </p:extLst>
          </p:nvPr>
        </p:nvGraphicFramePr>
        <p:xfrm>
          <a:off x="6915969" y="1556387"/>
          <a:ext cx="5222875" cy="4332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FCA5DB4-2F84-BE47-9C61-B8EFEEFC0224}"/>
              </a:ext>
            </a:extLst>
          </p:cNvPr>
          <p:cNvSpPr txBox="1"/>
          <p:nvPr/>
        </p:nvSpPr>
        <p:spPr>
          <a:xfrm>
            <a:off x="8644119" y="5828663"/>
            <a:ext cx="1766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% OA in repositories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1DE70D-E249-5D4C-976E-37598CBCABB1}"/>
              </a:ext>
            </a:extLst>
          </p:cNvPr>
          <p:cNvSpPr txBox="1"/>
          <p:nvPr/>
        </p:nvSpPr>
        <p:spPr>
          <a:xfrm rot="16200000">
            <a:off x="5925060" y="3275110"/>
            <a:ext cx="1716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% OA via publishers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2987A1-E9F3-A849-9098-860163929253}"/>
              </a:ext>
            </a:extLst>
          </p:cNvPr>
          <p:cNvSpPr txBox="1"/>
          <p:nvPr/>
        </p:nvSpPr>
        <p:spPr>
          <a:xfrm rot="16200000">
            <a:off x="-511390" y="2416669"/>
            <a:ext cx="1330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% Open Access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E1434F-E522-454F-8A15-7C492A546B09}"/>
              </a:ext>
            </a:extLst>
          </p:cNvPr>
          <p:cNvSpPr txBox="1"/>
          <p:nvPr/>
        </p:nvSpPr>
        <p:spPr>
          <a:xfrm rot="16200000">
            <a:off x="-784383" y="4378361"/>
            <a:ext cx="1896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Count of publications</a:t>
            </a:r>
          </a:p>
        </p:txBody>
      </p:sp>
    </p:spTree>
    <p:extLst>
      <p:ext uri="{BB962C8B-B14F-4D97-AF65-F5344CB8AC3E}">
        <p14:creationId xmlns:p14="http://schemas.microsoft.com/office/powerpoint/2010/main" val="2541369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D9C57-B9DA-084D-A32B-351E25B1E4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We have a limited view of research outputs from Africa due to the bias of Northern information systems that we use for data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/>
              <a:t>We only </a:t>
            </a:r>
            <a:r>
              <a:rPr lang="en-US" sz="2400" dirty="0"/>
              <a:t>currently track open access for objects with DOIs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Our results are biased towards work funded by US philanthropies with strong open access policies which are a significant component of funding in Africa.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See more at our recent paper: </a:t>
            </a:r>
            <a:r>
              <a:rPr lang="en-US" sz="2400" dirty="0">
                <a:hlinkClick r:id="rId2"/>
              </a:rPr>
              <a:t>https://doi.org/10.7554/eLife.57067</a:t>
            </a:r>
            <a:r>
              <a:rPr lang="en-US" sz="2400" dirty="0"/>
              <a:t> 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22E19-7F20-6041-9616-0153DF497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LIMITATIONS</a:t>
            </a:r>
          </a:p>
        </p:txBody>
      </p:sp>
    </p:spTree>
    <p:extLst>
      <p:ext uri="{BB962C8B-B14F-4D97-AF65-F5344CB8AC3E}">
        <p14:creationId xmlns:p14="http://schemas.microsoft.com/office/powerpoint/2010/main" val="80561270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OPTION 1">
  <a:themeElements>
    <a:clrScheme name="KCC Dark Blue">
      <a:dk1>
        <a:srgbClr val="626362"/>
      </a:dk1>
      <a:lt1>
        <a:srgbClr val="FFFFFF"/>
      </a:lt1>
      <a:dk2>
        <a:srgbClr val="004F9F"/>
      </a:dk2>
      <a:lt2>
        <a:srgbClr val="FFFFFF"/>
      </a:lt2>
      <a:accent1>
        <a:srgbClr val="004F9F"/>
      </a:accent1>
      <a:accent2>
        <a:srgbClr val="B8D137"/>
      </a:accent2>
      <a:accent3>
        <a:srgbClr val="00B7E0"/>
      </a:accent3>
      <a:accent4>
        <a:srgbClr val="004F9F"/>
      </a:accent4>
      <a:accent5>
        <a:srgbClr val="B8D137"/>
      </a:accent5>
      <a:accent6>
        <a:srgbClr val="00B7E0"/>
      </a:accent6>
      <a:hlink>
        <a:srgbClr val="004F9F"/>
      </a:hlink>
      <a:folHlink>
        <a:srgbClr val="B8D137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[4 3] DARK BLUE HEADINGS.pptx" id="{8952EEDD-9752-42C8-AF75-B6A7E1AA41E6}" vid="{77BE1761-679A-4F78-AEC1-1360C45D8170}"/>
    </a:ext>
  </a:extLst>
</a:theme>
</file>

<file path=ppt/theme/theme2.xml><?xml version="1.0" encoding="utf-8"?>
<a:theme xmlns:a="http://schemas.openxmlformats.org/drawingml/2006/main" name="CONTENTS PAGE">
  <a:themeElements>
    <a:clrScheme name="KCC Dark Blue">
      <a:dk1>
        <a:srgbClr val="626362"/>
      </a:dk1>
      <a:lt1>
        <a:srgbClr val="FFFFFF"/>
      </a:lt1>
      <a:dk2>
        <a:srgbClr val="004F9F"/>
      </a:dk2>
      <a:lt2>
        <a:srgbClr val="FFFFFF"/>
      </a:lt2>
      <a:accent1>
        <a:srgbClr val="004F9F"/>
      </a:accent1>
      <a:accent2>
        <a:srgbClr val="B8D137"/>
      </a:accent2>
      <a:accent3>
        <a:srgbClr val="00B7E0"/>
      </a:accent3>
      <a:accent4>
        <a:srgbClr val="004F9F"/>
      </a:accent4>
      <a:accent5>
        <a:srgbClr val="B8D137"/>
      </a:accent5>
      <a:accent6>
        <a:srgbClr val="00B7E0"/>
      </a:accent6>
      <a:hlink>
        <a:srgbClr val="004F9F"/>
      </a:hlink>
      <a:folHlink>
        <a:srgbClr val="B8D137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[4 3] DARK BLUE HEADINGS.pptx" id="{8952EEDD-9752-42C8-AF75-B6A7E1AA41E6}" vid="{77BE1761-679A-4F78-AEC1-1360C45D8170}"/>
    </a:ext>
  </a:extLst>
</a:theme>
</file>

<file path=ppt/theme/theme3.xml><?xml version="1.0" encoding="utf-8"?>
<a:theme xmlns:a="http://schemas.openxmlformats.org/drawingml/2006/main" name="SLIDE OPTION 2">
  <a:themeElements>
    <a:clrScheme name="KCC Dark Blue">
      <a:dk1>
        <a:srgbClr val="626362"/>
      </a:dk1>
      <a:lt1>
        <a:srgbClr val="FFFFFF"/>
      </a:lt1>
      <a:dk2>
        <a:srgbClr val="004F9F"/>
      </a:dk2>
      <a:lt2>
        <a:srgbClr val="FFFFFF"/>
      </a:lt2>
      <a:accent1>
        <a:srgbClr val="004F9F"/>
      </a:accent1>
      <a:accent2>
        <a:srgbClr val="B8D137"/>
      </a:accent2>
      <a:accent3>
        <a:srgbClr val="00B7E0"/>
      </a:accent3>
      <a:accent4>
        <a:srgbClr val="004F9F"/>
      </a:accent4>
      <a:accent5>
        <a:srgbClr val="B8D137"/>
      </a:accent5>
      <a:accent6>
        <a:srgbClr val="00B7E0"/>
      </a:accent6>
      <a:hlink>
        <a:srgbClr val="004F9F"/>
      </a:hlink>
      <a:folHlink>
        <a:srgbClr val="B8D137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[4 3] DARK BLUE HEADINGS.pptx" id="{8952EEDD-9752-42C8-AF75-B6A7E1AA41E6}" vid="{03034B31-BB22-43E4-8D7E-B28398EFBC1B}"/>
    </a:ext>
  </a:extLst>
</a:theme>
</file>

<file path=ppt/theme/theme4.xml><?xml version="1.0" encoding="utf-8"?>
<a:theme xmlns:a="http://schemas.openxmlformats.org/drawingml/2006/main" name="SLIDE OPTION 3">
  <a:themeElements>
    <a:clrScheme name="KCC Dark Blue">
      <a:dk1>
        <a:srgbClr val="626362"/>
      </a:dk1>
      <a:lt1>
        <a:srgbClr val="FFFFFF"/>
      </a:lt1>
      <a:dk2>
        <a:srgbClr val="004F9F"/>
      </a:dk2>
      <a:lt2>
        <a:srgbClr val="FFFFFF"/>
      </a:lt2>
      <a:accent1>
        <a:srgbClr val="004F9F"/>
      </a:accent1>
      <a:accent2>
        <a:srgbClr val="B8D137"/>
      </a:accent2>
      <a:accent3>
        <a:srgbClr val="00B7E0"/>
      </a:accent3>
      <a:accent4>
        <a:srgbClr val="004F9F"/>
      </a:accent4>
      <a:accent5>
        <a:srgbClr val="B8D137"/>
      </a:accent5>
      <a:accent6>
        <a:srgbClr val="00B7E0"/>
      </a:accent6>
      <a:hlink>
        <a:srgbClr val="004F9F"/>
      </a:hlink>
      <a:folHlink>
        <a:srgbClr val="B8D137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[4 3] DARK BLUE HEADINGS.pptx" id="{8952EEDD-9752-42C8-AF75-B6A7E1AA41E6}" vid="{5FA5ED64-CD03-48AE-A8E0-F10FBF292BCD}"/>
    </a:ext>
  </a:extLst>
</a:theme>
</file>

<file path=ppt/theme/theme5.xml><?xml version="1.0" encoding="utf-8"?>
<a:theme xmlns:a="http://schemas.openxmlformats.org/drawingml/2006/main" name="SECTION DIVIDER">
  <a:themeElements>
    <a:clrScheme name="KCC Dark Blue">
      <a:dk1>
        <a:srgbClr val="626362"/>
      </a:dk1>
      <a:lt1>
        <a:srgbClr val="FFFFFF"/>
      </a:lt1>
      <a:dk2>
        <a:srgbClr val="004F9F"/>
      </a:dk2>
      <a:lt2>
        <a:srgbClr val="FFFFFF"/>
      </a:lt2>
      <a:accent1>
        <a:srgbClr val="004F9F"/>
      </a:accent1>
      <a:accent2>
        <a:srgbClr val="B8D137"/>
      </a:accent2>
      <a:accent3>
        <a:srgbClr val="00B7E0"/>
      </a:accent3>
      <a:accent4>
        <a:srgbClr val="004F9F"/>
      </a:accent4>
      <a:accent5>
        <a:srgbClr val="B8D137"/>
      </a:accent5>
      <a:accent6>
        <a:srgbClr val="00B7E0"/>
      </a:accent6>
      <a:hlink>
        <a:srgbClr val="004F9F"/>
      </a:hlink>
      <a:folHlink>
        <a:srgbClr val="B8D137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[4 3] DARK BLUE HEADINGS.pptx" id="{8952EEDD-9752-42C8-AF75-B6A7E1AA41E6}" vid="{23E39CA0-FF11-4880-B4D0-F64CAFF1119E}"/>
    </a:ext>
  </a:extLst>
</a:theme>
</file>

<file path=ppt/theme/theme6.xml><?xml version="1.0" encoding="utf-8"?>
<a:theme xmlns:a="http://schemas.openxmlformats.org/drawingml/2006/main" name="FRONT COVER SLIDE">
  <a:themeElements>
    <a:clrScheme name="Custom 1">
      <a:dk1>
        <a:srgbClr val="004F9F"/>
      </a:dk1>
      <a:lt1>
        <a:srgbClr val="FFFFFF"/>
      </a:lt1>
      <a:dk2>
        <a:srgbClr val="004F7D"/>
      </a:dk2>
      <a:lt2>
        <a:srgbClr val="FFFFFF"/>
      </a:lt2>
      <a:accent1>
        <a:srgbClr val="004FBD"/>
      </a:accent1>
      <a:accent2>
        <a:srgbClr val="F1664D"/>
      </a:accent2>
      <a:accent3>
        <a:srgbClr val="BFD730"/>
      </a:accent3>
      <a:accent4>
        <a:srgbClr val="8064A2"/>
      </a:accent4>
      <a:accent5>
        <a:srgbClr val="0BBBEF"/>
      </a:accent5>
      <a:accent6>
        <a:srgbClr val="F89546"/>
      </a:accent6>
      <a:hlink>
        <a:srgbClr val="BFD730"/>
      </a:hlink>
      <a:folHlink>
        <a:srgbClr val="0BBBEF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 - POWERPOINT PRESENTATION (16_9) - LIGHT GREEN &amp; BLUE.pptx" id="{9E57149B-7B36-46B7-A77F-44DC5D5DA3C4}" vid="{2D767438-E41E-400C-A7AC-18B3C2D4F1DD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12559</TotalTime>
  <Words>321</Words>
  <Application>Microsoft Macintosh PowerPoint</Application>
  <PresentationFormat>Widescreen</PresentationFormat>
  <Paragraphs>38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Brandon Grotesque Black</vt:lpstr>
      <vt:lpstr>Brandon Grotesque Light</vt:lpstr>
      <vt:lpstr>Brandon Grotesque Medium</vt:lpstr>
      <vt:lpstr>Calibri</vt:lpstr>
      <vt:lpstr>Trebuchet MS</vt:lpstr>
      <vt:lpstr>SLIDE OPTION 1</vt:lpstr>
      <vt:lpstr>CONTENTS PAGE</vt:lpstr>
      <vt:lpstr>SLIDE OPTION 2</vt:lpstr>
      <vt:lpstr>SLIDE OPTION 3</vt:lpstr>
      <vt:lpstr>SECTION DIVIDER</vt:lpstr>
      <vt:lpstr>FRONT COVER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Knox City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Shona Richards</dc:creator>
  <cp:lastModifiedBy>Cameron Neylon</cp:lastModifiedBy>
  <cp:revision>457</cp:revision>
  <cp:lastPrinted>2018-11-22T04:06:46Z</cp:lastPrinted>
  <dcterms:created xsi:type="dcterms:W3CDTF">2018-11-09T04:38:12Z</dcterms:created>
  <dcterms:modified xsi:type="dcterms:W3CDTF">2020-09-15T09:57:27Z</dcterms:modified>
</cp:coreProperties>
</file>